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70" r:id="rId2"/>
    <p:sldId id="271" r:id="rId3"/>
    <p:sldId id="256" r:id="rId4"/>
    <p:sldId id="257" r:id="rId5"/>
    <p:sldId id="258" r:id="rId6"/>
    <p:sldId id="259" r:id="rId7"/>
    <p:sldId id="267" r:id="rId8"/>
    <p:sldId id="260" r:id="rId9"/>
    <p:sldId id="268" r:id="rId10"/>
    <p:sldId id="261" r:id="rId11"/>
    <p:sldId id="269" r:id="rId12"/>
    <p:sldId id="266" r:id="rId13"/>
    <p:sldId id="273" r:id="rId14"/>
    <p:sldId id="272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Open Sans SemiBold" panose="020B060402020202020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B8A"/>
    <a:srgbClr val="11B3A8"/>
    <a:srgbClr val="85BE00"/>
    <a:srgbClr val="DD0021"/>
    <a:srgbClr val="EB057C"/>
    <a:srgbClr val="E97501"/>
    <a:srgbClr val="FEB81C"/>
    <a:srgbClr val="F28135"/>
    <a:srgbClr val="C4D73F"/>
    <a:srgbClr val="D2D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84" d="100"/>
          <a:sy n="84" d="100"/>
        </p:scale>
        <p:origin x="1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26160-D7B9-459A-AC02-0B862C38858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A78FAB2-ED6B-41B2-84DE-6B0C61415B1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Download School Jam for free from the App store or Google Play.</a:t>
          </a:r>
        </a:p>
      </dgm:t>
    </dgm:pt>
    <dgm:pt modelId="{6D119575-9787-4EE0-ADAA-CBE920E84B0E}" type="parTrans" cxnId="{42E58DDD-91B0-4B0B-8B45-E5E7B385374F}">
      <dgm:prSet/>
      <dgm:spPr/>
      <dgm:t>
        <a:bodyPr/>
        <a:lstStyle/>
        <a:p>
          <a:endParaRPr lang="en-GB"/>
        </a:p>
      </dgm:t>
    </dgm:pt>
    <dgm:pt modelId="{D5CFBF1C-E4DB-46D8-AD5E-3316669FDD8E}" type="sibTrans" cxnId="{42E58DDD-91B0-4B0B-8B45-E5E7B385374F}">
      <dgm:prSet/>
      <dgm:spPr/>
      <dgm:t>
        <a:bodyPr/>
        <a:lstStyle/>
        <a:p>
          <a:endParaRPr lang="en-GB"/>
        </a:p>
      </dgm:t>
    </dgm:pt>
    <dgm:pt modelId="{56FE87FD-5607-4FDD-BC5A-96458C86F5D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</a:rPr>
            <a:t>Look out for your child’s code in their book bag.</a:t>
          </a:r>
        </a:p>
      </dgm:t>
    </dgm:pt>
    <dgm:pt modelId="{E505EFEF-8F52-4DC0-BF6A-783DC15C31E8}" type="parTrans" cxnId="{2870C646-6B12-4980-BB78-BA923D6E7CB6}">
      <dgm:prSet/>
      <dgm:spPr/>
      <dgm:t>
        <a:bodyPr/>
        <a:lstStyle/>
        <a:p>
          <a:endParaRPr lang="en-GB"/>
        </a:p>
      </dgm:t>
    </dgm:pt>
    <dgm:pt modelId="{16B42340-AAA7-4910-978E-EF235563F58B}" type="sibTrans" cxnId="{2870C646-6B12-4980-BB78-BA923D6E7CB6}">
      <dgm:prSet/>
      <dgm:spPr/>
      <dgm:t>
        <a:bodyPr/>
        <a:lstStyle/>
        <a:p>
          <a:endParaRPr lang="en-GB"/>
        </a:p>
      </dgm:t>
    </dgm:pt>
    <dgm:pt modelId="{24E0F6F7-7C04-4E89-B974-03E5C852E015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GB" sz="1600" dirty="0"/>
            <a:t>Fill in your details and your child code on the app – then get ready to do some fun activities!</a:t>
          </a:r>
        </a:p>
      </dgm:t>
    </dgm:pt>
    <dgm:pt modelId="{406A4C13-B799-410D-B1BA-A22E98094655}" type="parTrans" cxnId="{15D71898-3C51-4265-A5E3-9615DB23BE79}">
      <dgm:prSet/>
      <dgm:spPr/>
      <dgm:t>
        <a:bodyPr/>
        <a:lstStyle/>
        <a:p>
          <a:endParaRPr lang="en-GB"/>
        </a:p>
      </dgm:t>
    </dgm:pt>
    <dgm:pt modelId="{705463E2-6F68-4A71-80E2-0762DFF2C53C}" type="sibTrans" cxnId="{15D71898-3C51-4265-A5E3-9615DB23BE79}">
      <dgm:prSet/>
      <dgm:spPr/>
      <dgm:t>
        <a:bodyPr/>
        <a:lstStyle/>
        <a:p>
          <a:endParaRPr lang="en-GB"/>
        </a:p>
      </dgm:t>
    </dgm:pt>
    <dgm:pt modelId="{89A9B26B-F84B-4814-AC17-3FFC8F4E25AF}" type="pres">
      <dgm:prSet presAssocID="{10B26160-D7B9-459A-AC02-0B862C38858D}" presName="Name0" presStyleCnt="0">
        <dgm:presLayoutVars>
          <dgm:dir/>
          <dgm:animLvl val="lvl"/>
          <dgm:resizeHandles val="exact"/>
        </dgm:presLayoutVars>
      </dgm:prSet>
      <dgm:spPr/>
    </dgm:pt>
    <dgm:pt modelId="{301B0872-7EE4-4DB1-BC94-2E80566C5EF2}" type="pres">
      <dgm:prSet presAssocID="{3A78FAB2-ED6B-41B2-84DE-6B0C61415B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16C4C19-37B4-4B31-9D2B-C888602CFFDC}" type="pres">
      <dgm:prSet presAssocID="{D5CFBF1C-E4DB-46D8-AD5E-3316669FDD8E}" presName="parTxOnlySpace" presStyleCnt="0"/>
      <dgm:spPr/>
    </dgm:pt>
    <dgm:pt modelId="{6F5A6FCA-B7AE-4477-AEE2-AD7D91570722}" type="pres">
      <dgm:prSet presAssocID="{56FE87FD-5607-4FDD-BC5A-96458C86F5D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00BC04B-4019-4B7A-81E6-6F8569300C7D}" type="pres">
      <dgm:prSet presAssocID="{16B42340-AAA7-4910-978E-EF235563F58B}" presName="parTxOnlySpace" presStyleCnt="0"/>
      <dgm:spPr/>
    </dgm:pt>
    <dgm:pt modelId="{DF317433-B640-4164-8DBA-BB61601BCA15}" type="pres">
      <dgm:prSet presAssocID="{24E0F6F7-7C04-4E89-B974-03E5C852E0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FB6E506-DB63-4EB0-A305-232B4FA6ABE8}" type="presOf" srcId="{24E0F6F7-7C04-4E89-B974-03E5C852E015}" destId="{DF317433-B640-4164-8DBA-BB61601BCA15}" srcOrd="0" destOrd="0" presId="urn:microsoft.com/office/officeart/2005/8/layout/chevron1"/>
    <dgm:cxn modelId="{5935700D-1D9E-4C9F-8F36-77991A82F557}" type="presOf" srcId="{10B26160-D7B9-459A-AC02-0B862C38858D}" destId="{89A9B26B-F84B-4814-AC17-3FFC8F4E25AF}" srcOrd="0" destOrd="0" presId="urn:microsoft.com/office/officeart/2005/8/layout/chevron1"/>
    <dgm:cxn modelId="{B92BF72A-CC41-4BD3-868C-6181EEA1F164}" type="presOf" srcId="{3A78FAB2-ED6B-41B2-84DE-6B0C61415B11}" destId="{301B0872-7EE4-4DB1-BC94-2E80566C5EF2}" srcOrd="0" destOrd="0" presId="urn:microsoft.com/office/officeart/2005/8/layout/chevron1"/>
    <dgm:cxn modelId="{2870C646-6B12-4980-BB78-BA923D6E7CB6}" srcId="{10B26160-D7B9-459A-AC02-0B862C38858D}" destId="{56FE87FD-5607-4FDD-BC5A-96458C86F5DA}" srcOrd="1" destOrd="0" parTransId="{E505EFEF-8F52-4DC0-BF6A-783DC15C31E8}" sibTransId="{16B42340-AAA7-4910-978E-EF235563F58B}"/>
    <dgm:cxn modelId="{15D71898-3C51-4265-A5E3-9615DB23BE79}" srcId="{10B26160-D7B9-459A-AC02-0B862C38858D}" destId="{24E0F6F7-7C04-4E89-B974-03E5C852E015}" srcOrd="2" destOrd="0" parTransId="{406A4C13-B799-410D-B1BA-A22E98094655}" sibTransId="{705463E2-6F68-4A71-80E2-0762DFF2C53C}"/>
    <dgm:cxn modelId="{42E58DDD-91B0-4B0B-8B45-E5E7B385374F}" srcId="{10B26160-D7B9-459A-AC02-0B862C38858D}" destId="{3A78FAB2-ED6B-41B2-84DE-6B0C61415B11}" srcOrd="0" destOrd="0" parTransId="{6D119575-9787-4EE0-ADAA-CBE920E84B0E}" sibTransId="{D5CFBF1C-E4DB-46D8-AD5E-3316669FDD8E}"/>
    <dgm:cxn modelId="{3CDBF4F5-164C-4BE0-B53D-E319B77343C3}" type="presOf" srcId="{56FE87FD-5607-4FDD-BC5A-96458C86F5DA}" destId="{6F5A6FCA-B7AE-4477-AEE2-AD7D91570722}" srcOrd="0" destOrd="0" presId="urn:microsoft.com/office/officeart/2005/8/layout/chevron1"/>
    <dgm:cxn modelId="{873FE857-5F59-4658-BC4B-F058BDD4F9A1}" type="presParOf" srcId="{89A9B26B-F84B-4814-AC17-3FFC8F4E25AF}" destId="{301B0872-7EE4-4DB1-BC94-2E80566C5EF2}" srcOrd="0" destOrd="0" presId="urn:microsoft.com/office/officeart/2005/8/layout/chevron1"/>
    <dgm:cxn modelId="{824B0EC2-6A11-4FAD-BF10-09B7C50FDE96}" type="presParOf" srcId="{89A9B26B-F84B-4814-AC17-3FFC8F4E25AF}" destId="{916C4C19-37B4-4B31-9D2B-C888602CFFDC}" srcOrd="1" destOrd="0" presId="urn:microsoft.com/office/officeart/2005/8/layout/chevron1"/>
    <dgm:cxn modelId="{8790C728-DDCC-48D8-AF99-8E47B6B37F7D}" type="presParOf" srcId="{89A9B26B-F84B-4814-AC17-3FFC8F4E25AF}" destId="{6F5A6FCA-B7AE-4477-AEE2-AD7D91570722}" srcOrd="2" destOrd="0" presId="urn:microsoft.com/office/officeart/2005/8/layout/chevron1"/>
    <dgm:cxn modelId="{34FD770F-4EB1-4EED-A8A0-FEBB602C1D68}" type="presParOf" srcId="{89A9B26B-F84B-4814-AC17-3FFC8F4E25AF}" destId="{E00BC04B-4019-4B7A-81E6-6F8569300C7D}" srcOrd="3" destOrd="0" presId="urn:microsoft.com/office/officeart/2005/8/layout/chevron1"/>
    <dgm:cxn modelId="{A7DB34AD-4609-4D40-8B56-C829331E33C3}" type="presParOf" srcId="{89A9B26B-F84B-4814-AC17-3FFC8F4E25AF}" destId="{DF317433-B640-4164-8DBA-BB61601BCA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B0872-7EE4-4DB1-BC94-2E80566C5EF2}">
      <dsp:nvSpPr>
        <dsp:cNvPr id="0" name=""/>
        <dsp:cNvSpPr/>
      </dsp:nvSpPr>
      <dsp:spPr>
        <a:xfrm>
          <a:off x="2553" y="2282962"/>
          <a:ext cx="3110810" cy="1244324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Download School Jam for free from the App store or Google Play.</a:t>
          </a:r>
        </a:p>
      </dsp:txBody>
      <dsp:txXfrm>
        <a:off x="624715" y="2282962"/>
        <a:ext cx="1866486" cy="1244324"/>
      </dsp:txXfrm>
    </dsp:sp>
    <dsp:sp modelId="{6F5A6FCA-B7AE-4477-AEE2-AD7D91570722}">
      <dsp:nvSpPr>
        <dsp:cNvPr id="0" name=""/>
        <dsp:cNvSpPr/>
      </dsp:nvSpPr>
      <dsp:spPr>
        <a:xfrm>
          <a:off x="2802282" y="2282962"/>
          <a:ext cx="3110810" cy="124432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Look out for your child’s code in their book bag.</a:t>
          </a:r>
        </a:p>
      </dsp:txBody>
      <dsp:txXfrm>
        <a:off x="3424444" y="2282962"/>
        <a:ext cx="1866486" cy="1244324"/>
      </dsp:txXfrm>
    </dsp:sp>
    <dsp:sp modelId="{DF317433-B640-4164-8DBA-BB61601BCA15}">
      <dsp:nvSpPr>
        <dsp:cNvPr id="0" name=""/>
        <dsp:cNvSpPr/>
      </dsp:nvSpPr>
      <dsp:spPr>
        <a:xfrm>
          <a:off x="5602011" y="2282962"/>
          <a:ext cx="3110810" cy="124432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Fill in your details and your child code on the app – then get ready to do some fun activities!</a:t>
          </a:r>
        </a:p>
      </dsp:txBody>
      <dsp:txXfrm>
        <a:off x="6224173" y="2282962"/>
        <a:ext cx="1866486" cy="124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7131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8886ac3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4f8886ac38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65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f8886ac3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4f8886ac3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8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8886ac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4f8886ac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85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8886ac3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f8886ac3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297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8886ac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8886ac3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49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8886ac3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8886ac3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66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8886ac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4f8886ac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42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8886ac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4f8886ac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94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8886ac3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f8886ac3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32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8886ac3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f8886ac3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0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40764"/>
            <a:ext cx="1507254" cy="69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A78C0-C7CD-A84A-B8E5-ED87B268D9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571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ED3AF-D0B1-4656-9E9D-E300B557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b="1" u="sng" dirty="0"/>
              <a:t>Home Learning at </a:t>
            </a:r>
            <a:br>
              <a:rPr lang="en-GB" b="1" u="sng" dirty="0"/>
            </a:br>
            <a:r>
              <a:rPr lang="en-GB" b="1" u="sng" dirty="0"/>
              <a:t>The </a:t>
            </a:r>
            <a:br>
              <a:rPr lang="en-GB" b="1" u="sng" dirty="0"/>
            </a:br>
            <a:r>
              <a:rPr lang="en-GB" b="1" u="sng" dirty="0"/>
              <a:t>Meadows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Class 1 and Class 2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Wednesday 15</a:t>
            </a:r>
            <a:r>
              <a:rPr lang="en-GB" baseline="30000" dirty="0"/>
              <a:t>th</a:t>
            </a:r>
            <a:r>
              <a:rPr lang="en-GB" dirty="0"/>
              <a:t> January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36AF3-AE68-4CF4-9666-431DF185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05" y="568507"/>
            <a:ext cx="2131695" cy="1958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32A1A-0BF1-40A4-8FFF-0BECB83F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3377"/>
            <a:ext cx="2131696" cy="109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64694" y="1963491"/>
            <a:ext cx="2443890" cy="18016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115000"/>
              </a:lnSpc>
              <a:buSzPts val="1800"/>
            </a:pP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Collect trophies as you and your child complete the activities. </a:t>
            </a:r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0" y="70302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Celebrate your achievements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069263" y="1362608"/>
            <a:ext cx="1916112" cy="35941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91249" y="2481394"/>
            <a:ext cx="1596940" cy="8851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01188" y="1727098"/>
            <a:ext cx="2443890" cy="26202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115000"/>
              </a:lnSpc>
              <a:buSzPts val="1800"/>
            </a:pP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These short videos explain maths methods and support what your child is learning in class.</a:t>
            </a:r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0" y="70302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can also watch maths help videos.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1620" y="1801385"/>
            <a:ext cx="4636200" cy="2471641"/>
            <a:chOff x="568867" y="1436751"/>
            <a:chExt cx="4636200" cy="2471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67" y="1436751"/>
              <a:ext cx="4636200" cy="247164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7085" y="1663298"/>
              <a:ext cx="3867283" cy="2018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1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5699322"/>
              </p:ext>
            </p:extLst>
          </p:nvPr>
        </p:nvGraphicFramePr>
        <p:xfrm>
          <a:off x="214312" y="-17370"/>
          <a:ext cx="8715375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7159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</a:t>
            </a:r>
            <a:r>
              <a:rPr lang="en-GB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</a:t>
            </a: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 to get started!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39" y="3693459"/>
            <a:ext cx="1864261" cy="13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CDEE-B3A0-44B0-B985-CC74F95D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have we chosen to use the School Jam app?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53E13-0A23-424B-91FC-B9382D380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fully aligned with our Power Maths scheme of learning. </a:t>
            </a:r>
          </a:p>
          <a:p>
            <a:r>
              <a:rPr lang="en-GB" dirty="0"/>
              <a:t>It is based upon the CPA approach to learning, which is the basis of our learning in Maths at The Meadows. We fully believe that it enables pupils to develop conceptual understanding. </a:t>
            </a:r>
          </a:p>
          <a:p>
            <a:r>
              <a:rPr lang="en-GB" dirty="0"/>
              <a:t>It promotes computer literacy and the development on computing skills.</a:t>
            </a:r>
          </a:p>
          <a:p>
            <a:r>
              <a:rPr lang="en-GB" dirty="0"/>
              <a:t>It is aimed at being fun and engaging – we want our pupils to love learning Maths. </a:t>
            </a:r>
          </a:p>
          <a:p>
            <a:r>
              <a:rPr lang="en-GB" dirty="0"/>
              <a:t>The parental videos are clear and informative.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5CB08-E6B9-42B4-94AF-DE0C8067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20" y="3991025"/>
            <a:ext cx="1755800" cy="902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F838A-A4EF-4CAA-98DF-892FF14C7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098" y="3697168"/>
            <a:ext cx="140220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3F4B-D247-4671-BFDE-85B628F1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Expectations of home learning in Class 1 and Class 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856A7-360B-4DBF-88E8-71883688F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Tasks will be sent home each week by your child’s teacher. </a:t>
            </a:r>
          </a:p>
          <a:p>
            <a:r>
              <a:rPr lang="en-GB" sz="2000" dirty="0"/>
              <a:t>Children are expected to complete a weekly home learning task.</a:t>
            </a:r>
          </a:p>
          <a:p>
            <a:r>
              <a:rPr lang="en-GB" sz="2000" dirty="0"/>
              <a:t>Record that your child has completed the task in their home-school book. </a:t>
            </a:r>
          </a:p>
          <a:p>
            <a:r>
              <a:rPr lang="en-GB" sz="2000" dirty="0"/>
              <a:t>Take a screen shot (where applicable) so that your teacher can see asses your child’s learning.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FE28F-79F3-4905-94A8-6D6E85BA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50" y="3991025"/>
            <a:ext cx="1755800" cy="902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A1C1-F668-4EA9-AD25-22303BB4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029" y="3600847"/>
            <a:ext cx="140220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8AFBF0-1B30-4ECB-8609-4F5E450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purpose of home learning?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94528-CA6A-4DC2-B740-EE666635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r>
              <a:rPr lang="en-GB" dirty="0"/>
              <a:t>The aim of home learning is to help your child to practise, consolidate and extend their learning in school. </a:t>
            </a:r>
          </a:p>
          <a:p>
            <a:r>
              <a:rPr lang="en-GB" dirty="0"/>
              <a:t>Practise aids long term retention.</a:t>
            </a:r>
          </a:p>
          <a:p>
            <a:r>
              <a:rPr lang="en-GB" dirty="0"/>
              <a:t>It helps you to understand more clearly the expectations of your child and their learning so that you can see the progress that they are making. </a:t>
            </a:r>
          </a:p>
          <a:p>
            <a:r>
              <a:rPr lang="en-GB" dirty="0"/>
              <a:t>Research suggests that increase pupils’ self-esteem, self confidence and understanding as their achievements are valued by both home and school.</a:t>
            </a:r>
          </a:p>
          <a:p>
            <a:r>
              <a:rPr lang="en-GB" dirty="0"/>
              <a:t>It helps to enable our pupils to be “Secondary Ready” when they reach the end of their primary education journey.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2563A-BC47-4749-90C6-7445352D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3851911"/>
            <a:ext cx="1403902" cy="1291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E7DD9-49CA-493F-B434-4C8D902B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805" y="4096064"/>
            <a:ext cx="1755867" cy="9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26" y="1497807"/>
            <a:ext cx="3486150" cy="1800225"/>
          </a:xfrm>
          <a:prstGeom prst="rect">
            <a:avLst/>
          </a:prstGeom>
        </p:spPr>
      </p:pic>
      <p:sp>
        <p:nvSpPr>
          <p:cNvPr id="103" name="Google Shape;103;p25"/>
          <p:cNvSpPr/>
          <p:nvPr/>
        </p:nvSpPr>
        <p:spPr>
          <a:xfrm>
            <a:off x="2" y="-30735"/>
            <a:ext cx="9144000" cy="7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/>
          <p:nvPr/>
        </p:nvSpPr>
        <p:spPr>
          <a:xfrm rot="10800000" flipH="1">
            <a:off x="0" y="-3"/>
            <a:ext cx="7315200" cy="5143500"/>
          </a:xfrm>
          <a:prstGeom prst="rtTriangle">
            <a:avLst/>
          </a:prstGeom>
          <a:solidFill>
            <a:srgbClr val="D2DB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/>
          <p:nvPr/>
        </p:nvSpPr>
        <p:spPr>
          <a:xfrm rot="10800000" flipH="1">
            <a:off x="0" y="-74"/>
            <a:ext cx="3784800" cy="5157900"/>
          </a:xfrm>
          <a:prstGeom prst="rtTriangle">
            <a:avLst/>
          </a:prstGeom>
          <a:solidFill>
            <a:srgbClr val="E0E6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4014115" y="3111504"/>
            <a:ext cx="4756800" cy="107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Engaging with your child’s learning through fun activities!</a:t>
            </a:r>
            <a:endParaRPr sz="22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197708" y="4670854"/>
            <a:ext cx="234900" cy="284100"/>
          </a:xfrm>
          <a:prstGeom prst="roundRect">
            <a:avLst>
              <a:gd name="adj" fmla="val 2719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41331"/>
            <a:ext cx="1507254" cy="69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/>
          <p:nvPr/>
        </p:nvSpPr>
        <p:spPr>
          <a:xfrm rot="-1636406">
            <a:off x="1036132" y="359662"/>
            <a:ext cx="716223" cy="3311552"/>
          </a:xfrm>
          <a:prstGeom prst="roundRect">
            <a:avLst>
              <a:gd name="adj" fmla="val 46499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82674" y="123560"/>
            <a:ext cx="2542852" cy="47697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311700" y="7573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is </a:t>
            </a:r>
            <a:r>
              <a:rPr lang="en" i="1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School Jam</a:t>
            </a: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?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423929" y="2355712"/>
            <a:ext cx="7666888" cy="227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It’s an app for parents through which your child’s teacher sends you a weekly maths activity to try with your child, linked to what they are learning in school. 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It includes maths help videos especially written for you, </a:t>
            </a:r>
            <a:b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so that you can support your child with maths.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School Jam is fun for you and your child to do together</a:t>
            </a:r>
            <a:r>
              <a:rPr lang="en" dirty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3381375"/>
            <a:ext cx="158115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1066026"/>
            <a:ext cx="1645253" cy="1289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716"/>
            <a:ext cx="2475659" cy="1802519"/>
          </a:xfrm>
          <a:prstGeom prst="rect">
            <a:avLst/>
          </a:prstGeom>
        </p:spPr>
      </p:pic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313200" y="838195"/>
            <a:ext cx="493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will receive one activity per week.</a:t>
            </a:r>
            <a:endParaRPr dirty="0">
              <a:solidFill>
                <a:schemeClr val="accent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600517" y="829512"/>
            <a:ext cx="2186280" cy="410093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19401" y="2206341"/>
            <a:ext cx="2691829" cy="1508635"/>
          </a:xfrm>
          <a:prstGeom prst="wedgeRoundRectCallout">
            <a:avLst>
              <a:gd name="adj1" fmla="val 24968"/>
              <a:gd name="adj2" fmla="val 31173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All of the short, fun activities are designed for you and your child to do together.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04" y="3871775"/>
            <a:ext cx="1622342" cy="1271725"/>
          </a:xfrm>
          <a:prstGeom prst="rect">
            <a:avLst/>
          </a:prstGeom>
        </p:spPr>
      </p:pic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11700" y="7018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Activities are either practical …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208389" y="1910994"/>
            <a:ext cx="1886968" cy="2404152"/>
          </a:xfrm>
          <a:prstGeom prst="wedgeRoundRectCallout">
            <a:avLst>
              <a:gd name="adj1" fmla="val 32004"/>
              <a:gd name="adj2" fmla="val 39997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Activities might require you to gather simple items from around the home, such as paper or toys.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59935" y="1479479"/>
            <a:ext cx="2085654" cy="2835667"/>
          </a:xfrm>
          <a:prstGeom prst="wedgeRoundRectCallout">
            <a:avLst>
              <a:gd name="adj1" fmla="val -22383"/>
              <a:gd name="adj2" fmla="val 4389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Practical activities have either a fun demo video or clear images to help explain how to do the activity.</a:t>
            </a:r>
          </a:p>
        </p:txBody>
      </p:sp>
      <p:grpSp>
        <p:nvGrpSpPr>
          <p:cNvPr id="6" name="Group 5"/>
          <p:cNvGrpSpPr/>
          <p:nvPr/>
        </p:nvGrpSpPr>
        <p:grpSpPr>
          <a:xfrm rot="900000">
            <a:off x="5733256" y="864037"/>
            <a:ext cx="2168783" cy="4068111"/>
            <a:chOff x="3515621" y="625294"/>
            <a:chExt cx="2408736" cy="45182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621" y="625294"/>
              <a:ext cx="2408736" cy="45182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4" b="11895"/>
            <a:stretch/>
          </p:blipFill>
          <p:spPr>
            <a:xfrm>
              <a:off x="3722351" y="1124545"/>
              <a:ext cx="1995275" cy="36015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814" y="712450"/>
            <a:ext cx="1485802" cy="1171821"/>
          </a:xfrm>
          <a:prstGeom prst="rect">
            <a:avLst/>
          </a:prstGeom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1787" y="1108532"/>
            <a:ext cx="4031428" cy="3206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6817648" y="1695236"/>
            <a:ext cx="1886968" cy="2404152"/>
          </a:xfrm>
          <a:prstGeom prst="wedgeRoundRectCallout">
            <a:avLst>
              <a:gd name="adj1" fmla="val 32004"/>
              <a:gd name="adj2" fmla="val 39997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You can use the School Jam app to tell your child’s teacher when you’ve done the activity.</a:t>
            </a:r>
            <a:r>
              <a:rPr lang="en-GB" dirty="0"/>
              <a:t>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05550" y="1263721"/>
            <a:ext cx="2085654" cy="2835667"/>
          </a:xfrm>
          <a:prstGeom prst="wedgeRoundRectCallout">
            <a:avLst>
              <a:gd name="adj1" fmla="val -22383"/>
              <a:gd name="adj2" fmla="val 4389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All practical activities have a ‘take it further’ element if you want to give your children more of a challenge.</a:t>
            </a:r>
          </a:p>
        </p:txBody>
      </p:sp>
    </p:spTree>
    <p:extLst>
      <p:ext uri="{BB962C8B-B14F-4D97-AF65-F5344CB8AC3E}">
        <p14:creationId xmlns:p14="http://schemas.microsoft.com/office/powerpoint/2010/main" val="160748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11700" y="7262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… or digital.</a:t>
            </a:r>
            <a:endParaRPr dirty="0">
              <a:solidFill>
                <a:schemeClr val="accent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1470881"/>
            <a:ext cx="5221568" cy="278371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67562" y="1438018"/>
            <a:ext cx="1766007" cy="2720212"/>
          </a:xfrm>
          <a:prstGeom prst="wedgeRoundRectCallout">
            <a:avLst>
              <a:gd name="adj1" fmla="val 34247"/>
              <a:gd name="adj2" fmla="val 49386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GB" sz="1800" dirty="0">
                <a:solidFill>
                  <a:schemeClr val="tx1"/>
                </a:solidFill>
                <a:ea typeface="Open Sans"/>
                <a:cs typeface="Open Sans"/>
                <a:sym typeface="Open Sans"/>
              </a:rPr>
              <a:t>In this example, you work together to match the shapes to the words on the caterpillar.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13" y="4158230"/>
            <a:ext cx="1029651" cy="8889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76" y="3264951"/>
            <a:ext cx="2861507" cy="168455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4601" y="927834"/>
            <a:ext cx="1837926" cy="2783712"/>
          </a:xfrm>
          <a:prstGeom prst="wedgeRoundRectCallout">
            <a:avLst>
              <a:gd name="adj1" fmla="val -38690"/>
              <a:gd name="adj2" fmla="val 38015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You can send a screenshot of your work to the teacher when you’ve completed the activity.</a:t>
            </a:r>
          </a:p>
        </p:txBody>
      </p:sp>
      <p:grpSp>
        <p:nvGrpSpPr>
          <p:cNvPr id="12" name="Group 11"/>
          <p:cNvGrpSpPr/>
          <p:nvPr/>
        </p:nvGrpSpPr>
        <p:grpSpPr>
          <a:xfrm rot="20700000">
            <a:off x="217426" y="1204138"/>
            <a:ext cx="4185010" cy="2231104"/>
            <a:chOff x="715121" y="1390197"/>
            <a:chExt cx="6160807" cy="32844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21" y="1390197"/>
              <a:ext cx="6160807" cy="3284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" t="11258" r="6567" b="481"/>
            <a:stretch/>
          </p:blipFill>
          <p:spPr>
            <a:xfrm>
              <a:off x="1411493" y="1659337"/>
              <a:ext cx="4768061" cy="2688544"/>
            </a:xfrm>
            <a:prstGeom prst="rect">
              <a:avLst/>
            </a:prstGeom>
          </p:spPr>
        </p:pic>
      </p:grpSp>
      <p:sp>
        <p:nvSpPr>
          <p:cNvPr id="7" name="Rounded Rectangular Callout 6"/>
          <p:cNvSpPr/>
          <p:nvPr/>
        </p:nvSpPr>
        <p:spPr>
          <a:xfrm>
            <a:off x="6814523" y="1916933"/>
            <a:ext cx="1837926" cy="2783712"/>
          </a:xfrm>
          <a:prstGeom prst="wedgeRoundRectCallout">
            <a:avLst>
              <a:gd name="adj1" fmla="val -38690"/>
              <a:gd name="adj2" fmla="val 38015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Your teacher might use these as a lesson starter, or to prompt a maths discussion in class.</a:t>
            </a:r>
          </a:p>
        </p:txBody>
      </p:sp>
    </p:spTree>
    <p:extLst>
      <p:ext uri="{BB962C8B-B14F-4D97-AF65-F5344CB8AC3E}">
        <p14:creationId xmlns:p14="http://schemas.microsoft.com/office/powerpoint/2010/main" val="142803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chool Jam updated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2DB0E"/>
      </a:accent1>
      <a:accent2>
        <a:srgbClr val="D4EAE4"/>
      </a:accent2>
      <a:accent3>
        <a:srgbClr val="9E007E"/>
      </a:accent3>
      <a:accent4>
        <a:srgbClr val="003057"/>
      </a:accent4>
      <a:accent5>
        <a:srgbClr val="505759"/>
      </a:accent5>
      <a:accent6>
        <a:srgbClr val="005A70"/>
      </a:accent6>
      <a:hlink>
        <a:srgbClr val="008638"/>
      </a:hlink>
      <a:folHlink>
        <a:srgbClr val="64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583</Words>
  <Application>Microsoft Office PowerPoint</Application>
  <PresentationFormat>On-screen Show (16:9)</PresentationFormat>
  <Paragraphs>42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Open Sans SemiBold</vt:lpstr>
      <vt:lpstr>Simple Light</vt:lpstr>
      <vt:lpstr> Home Learning at  The  Meadows  Class 1 and Class 2  Wednesday 15th January 2020</vt:lpstr>
      <vt:lpstr>What is the purpose of home learning?</vt:lpstr>
      <vt:lpstr>PowerPoint Presentation</vt:lpstr>
      <vt:lpstr>What is School Jam?</vt:lpstr>
      <vt:lpstr>You will receive one activity per week.</vt:lpstr>
      <vt:lpstr>Activities are either practical … </vt:lpstr>
      <vt:lpstr>PowerPoint Presentation</vt:lpstr>
      <vt:lpstr>… or digital.</vt:lpstr>
      <vt:lpstr>PowerPoint Presentation</vt:lpstr>
      <vt:lpstr>Celebrate your achievements</vt:lpstr>
      <vt:lpstr>You can also watch maths help videos.</vt:lpstr>
      <vt:lpstr>How to get started!</vt:lpstr>
      <vt:lpstr>Why have we chosen to use the School Jam app?</vt:lpstr>
      <vt:lpstr>Expectations of home learning in Class 1 and Class 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Hudson, Emma</dc:creator>
  <cp:lastModifiedBy>Emma Kuffour (Meadows Staff)</cp:lastModifiedBy>
  <cp:revision>48</cp:revision>
  <dcterms:modified xsi:type="dcterms:W3CDTF">2020-01-15T14:27:46Z</dcterms:modified>
</cp:coreProperties>
</file>